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embeddedFontLst>
    <p:embeddedFont>
      <p:font typeface="Inter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1" roundtripDataSignature="AMtx7mis31OO12Qkz2NPv3/dOeGcSEXd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676CFF3-F612-4106-8BA7-3D2437F05155}">
  <a:tblStyle styleId="{6676CFF3-F612-4106-8BA7-3D2437F05155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AE8BB011-79A4-4FC9-965E-F9C152172409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customschemas.google.com/relationships/presentationmetadata" Target="metadata"/><Relationship Id="rId10" Type="http://schemas.openxmlformats.org/officeDocument/2006/relationships/font" Target="fonts/Inter-bold.fntdata"/><Relationship Id="rId9" Type="http://schemas.openxmlformats.org/officeDocument/2006/relationships/font" Target="fonts/Inter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getaccept.com/product/mutual-action-plan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99875" y="196750"/>
            <a:ext cx="1647825" cy="3238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"/>
          <p:cNvSpPr txBox="1"/>
          <p:nvPr/>
        </p:nvSpPr>
        <p:spPr>
          <a:xfrm>
            <a:off x="2585250" y="520600"/>
            <a:ext cx="39735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" sz="1600" u="none" cap="none" strike="noStrike">
                <a:solidFill>
                  <a:srgbClr val="253141"/>
                </a:solidFill>
                <a:highlight>
                  <a:srgbClr val="FFFFFF"/>
                </a:highlight>
                <a:latin typeface="Inter"/>
                <a:ea typeface="Inter"/>
                <a:cs typeface="Inter"/>
                <a:sym typeface="Inter"/>
              </a:rPr>
              <a:t>Mutual Action Plan (MAP) Template</a:t>
            </a:r>
            <a:endParaRPr b="1" i="0" sz="1600" u="none" cap="none" strike="noStrike">
              <a:solidFill>
                <a:srgbClr val="253141"/>
              </a:solidFill>
              <a:highlight>
                <a:srgbClr val="FFFFFF"/>
              </a:highlight>
              <a:latin typeface="Inter"/>
              <a:ea typeface="Inter"/>
              <a:cs typeface="Inter"/>
              <a:sym typeface="Inter"/>
            </a:endParaRPr>
          </a:p>
        </p:txBody>
      </p:sp>
      <p:graphicFrame>
        <p:nvGraphicFramePr>
          <p:cNvPr id="56" name="Google Shape;56;p1"/>
          <p:cNvGraphicFramePr/>
          <p:nvPr/>
        </p:nvGraphicFramePr>
        <p:xfrm>
          <a:off x="390675" y="1554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{6676CFF3-F612-4106-8BA7-3D2437F05155}</a:tableStyleId>
              </a:tblPr>
              <a:tblGrid>
                <a:gridCol w="1400175"/>
                <a:gridCol w="2447925"/>
              </a:tblGrid>
              <a:tr h="12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Inter"/>
                          <a:ea typeface="Inter"/>
                          <a:cs typeface="Inter"/>
                          <a:sym typeface="Inter"/>
                        </a:rPr>
                        <a:t>Customer</a:t>
                      </a:r>
                      <a:endParaRPr b="1"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63500" marB="63500" marR="63500" marL="63500">
                    <a:solidFill>
                      <a:srgbClr val="FFCA8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i="1" lang="en" sz="800" u="none" cap="none" strike="noStrike">
                          <a:latin typeface="Inter"/>
                          <a:ea typeface="Inter"/>
                          <a:cs typeface="Inter"/>
                          <a:sym typeface="Inter"/>
                        </a:rPr>
                        <a:t>What is the name of the company?</a:t>
                      </a:r>
                      <a:endParaRPr i="1" sz="8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63500" marB="63500" marR="63500" marL="63500">
                    <a:solidFill>
                      <a:srgbClr val="FFEACC"/>
                    </a:solidFill>
                  </a:tcPr>
                </a:tc>
              </a:tr>
              <a:tr h="12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Inter"/>
                          <a:ea typeface="Inter"/>
                          <a:cs typeface="Inter"/>
                          <a:sym typeface="Inter"/>
                        </a:rPr>
                        <a:t>Project Lead</a:t>
                      </a:r>
                      <a:endParaRPr b="1"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63500" marB="63500" marR="63500" marL="63500">
                    <a:solidFill>
                      <a:srgbClr val="FFCA8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i="1" lang="en" sz="800" u="none" cap="none" strike="noStrike">
                          <a:latin typeface="Inter"/>
                          <a:ea typeface="Inter"/>
                          <a:cs typeface="Inter"/>
                          <a:sym typeface="Inter"/>
                        </a:rPr>
                        <a:t>Who is leading the sale from your side?</a:t>
                      </a:r>
                      <a:endParaRPr i="1" sz="8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63500" marB="63500" marR="63500" marL="63500">
                    <a:solidFill>
                      <a:srgbClr val="FFEACC"/>
                    </a:solidFill>
                  </a:tcPr>
                </a:tc>
              </a:tr>
              <a:tr h="12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Inter"/>
                          <a:ea typeface="Inter"/>
                          <a:cs typeface="Inter"/>
                          <a:sym typeface="Inter"/>
                        </a:rPr>
                        <a:t>Customer Lead</a:t>
                      </a:r>
                      <a:endParaRPr b="1"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63500" marB="63500" marR="63500" marL="63500">
                    <a:solidFill>
                      <a:srgbClr val="FFCA8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i="1" lang="en" sz="800" u="none" cap="none" strike="noStrike">
                          <a:latin typeface="Inter"/>
                          <a:ea typeface="Inter"/>
                          <a:cs typeface="Inter"/>
                          <a:sym typeface="Inter"/>
                        </a:rPr>
                        <a:t>Who is your champion?</a:t>
                      </a:r>
                      <a:endParaRPr i="1" sz="8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63500" marB="63500" marR="63500" marL="63500">
                    <a:solidFill>
                      <a:srgbClr val="FFEACC"/>
                    </a:solidFill>
                  </a:tcPr>
                </a:tc>
              </a:tr>
              <a:tr h="12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Inter"/>
                          <a:ea typeface="Inter"/>
                          <a:cs typeface="Inter"/>
                          <a:sym typeface="Inter"/>
                        </a:rPr>
                        <a:t>Desired Go Live</a:t>
                      </a:r>
                      <a:endParaRPr b="1"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63500" marB="63500" marR="63500" marL="63500">
                    <a:solidFill>
                      <a:srgbClr val="FFCA8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i="1" lang="en" sz="800" u="none" cap="none" strike="noStrike">
                          <a:latin typeface="Inter"/>
                          <a:ea typeface="Inter"/>
                          <a:cs typeface="Inter"/>
                          <a:sym typeface="Inter"/>
                        </a:rPr>
                        <a:t>When do they want to go live?</a:t>
                      </a:r>
                      <a:endParaRPr i="1" sz="8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63500" marB="63500" marR="63500" marL="63500">
                    <a:solidFill>
                      <a:srgbClr val="FFEACC"/>
                    </a:solidFill>
                  </a:tcPr>
                </a:tc>
              </a:tr>
            </a:tbl>
          </a:graphicData>
        </a:graphic>
      </p:graphicFrame>
      <p:sp>
        <p:nvSpPr>
          <p:cNvPr id="57" name="Google Shape;57;p1"/>
          <p:cNvSpPr txBox="1"/>
          <p:nvPr/>
        </p:nvSpPr>
        <p:spPr>
          <a:xfrm>
            <a:off x="314475" y="1230625"/>
            <a:ext cx="29118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FFFFFF"/>
                </a:solidFill>
                <a:highlight>
                  <a:srgbClr val="FE9500"/>
                </a:highlight>
                <a:latin typeface="Inter"/>
                <a:ea typeface="Inter"/>
                <a:cs typeface="Inter"/>
                <a:sym typeface="Inter"/>
              </a:rPr>
              <a:t> Initial Details</a:t>
            </a:r>
            <a:r>
              <a:rPr b="1" i="0" lang="en" sz="1200" u="none" cap="none" strike="noStrike">
                <a:solidFill>
                  <a:srgbClr val="FE9500"/>
                </a:solidFill>
                <a:highlight>
                  <a:srgbClr val="FE9500"/>
                </a:highlight>
                <a:latin typeface="Inter"/>
                <a:ea typeface="Inter"/>
                <a:cs typeface="Inter"/>
                <a:sym typeface="Inter"/>
              </a:rPr>
              <a:t>.</a:t>
            </a:r>
            <a:r>
              <a:rPr b="1" i="0" lang="en" sz="1200" u="none" cap="none" strike="noStrike">
                <a:solidFill>
                  <a:srgbClr val="FFFFFF"/>
                </a:solidFill>
                <a:highlight>
                  <a:srgbClr val="FE9500"/>
                </a:highlight>
                <a:latin typeface="Inter"/>
                <a:ea typeface="Inter"/>
                <a:cs typeface="Inter"/>
                <a:sym typeface="Inter"/>
              </a:rPr>
              <a:t>  </a:t>
            </a:r>
            <a:endParaRPr b="1" i="0" sz="1200" u="none" cap="none" strike="noStrike">
              <a:solidFill>
                <a:srgbClr val="FFFFFF"/>
              </a:solidFill>
              <a:highlight>
                <a:srgbClr val="FE9500"/>
              </a:highlight>
              <a:latin typeface="Inter"/>
              <a:ea typeface="Inter"/>
              <a:cs typeface="Inter"/>
              <a:sym typeface="Inter"/>
            </a:endParaRPr>
          </a:p>
        </p:txBody>
      </p:sp>
      <p:graphicFrame>
        <p:nvGraphicFramePr>
          <p:cNvPr id="58" name="Google Shape;58;p1"/>
          <p:cNvGraphicFramePr/>
          <p:nvPr/>
        </p:nvGraphicFramePr>
        <p:xfrm>
          <a:off x="4810900" y="1554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{6676CFF3-F612-4106-8BA7-3D2437F05155}</a:tableStyleId>
              </a:tblPr>
              <a:tblGrid>
                <a:gridCol w="1400175"/>
                <a:gridCol w="2447925"/>
              </a:tblGrid>
              <a:tr h="12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Inter"/>
                          <a:ea typeface="Inter"/>
                          <a:cs typeface="Inter"/>
                          <a:sym typeface="Inter"/>
                        </a:rPr>
                        <a:t>Current challenge</a:t>
                      </a:r>
                      <a:endParaRPr b="1"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63100" marB="63100" marR="63100" marL="63100">
                    <a:solidFill>
                      <a:srgbClr val="FFCA8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i="1" lang="en" sz="800" u="none" cap="none" strike="noStrike">
                          <a:latin typeface="Inter"/>
                          <a:ea typeface="Inter"/>
                          <a:cs typeface="Inter"/>
                          <a:sym typeface="Inter"/>
                        </a:rPr>
                        <a:t>What problem is the customer trying to solve?</a:t>
                      </a:r>
                      <a:endParaRPr i="1" sz="8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63500" marB="63500" marR="63500" marL="63500">
                    <a:solidFill>
                      <a:srgbClr val="FFEACC"/>
                    </a:solidFill>
                  </a:tcPr>
                </a:tc>
              </a:tr>
              <a:tr h="12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Inter"/>
                          <a:ea typeface="Inter"/>
                          <a:cs typeface="Inter"/>
                          <a:sym typeface="Inter"/>
                        </a:rPr>
                        <a:t>Desired Outcome</a:t>
                      </a:r>
                      <a:endParaRPr b="1"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63500" marB="63500" marR="63500" marL="63500">
                    <a:solidFill>
                      <a:srgbClr val="FFCA8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i="1" lang="en" sz="800" u="none" cap="none" strike="noStrike">
                          <a:latin typeface="Inter"/>
                          <a:ea typeface="Inter"/>
                          <a:cs typeface="Inter"/>
                          <a:sym typeface="Inter"/>
                        </a:rPr>
                        <a:t>What does a successful solution look like?</a:t>
                      </a:r>
                      <a:endParaRPr i="1" sz="8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63500" marB="63500" marR="63500" marL="63500">
                    <a:solidFill>
                      <a:srgbClr val="FFEACC"/>
                    </a:solidFill>
                  </a:tcPr>
                </a:tc>
              </a:tr>
              <a:tr h="12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Inter"/>
                          <a:ea typeface="Inter"/>
                          <a:cs typeface="Inter"/>
                          <a:sym typeface="Inter"/>
                        </a:rPr>
                        <a:t>Requirements</a:t>
                      </a:r>
                      <a:endParaRPr b="1"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63500" marB="63500" marR="63500" marL="63500">
                    <a:solidFill>
                      <a:srgbClr val="FFCA8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i="1" lang="en" sz="800" u="none" cap="none" strike="noStrike">
                          <a:latin typeface="Inter"/>
                          <a:ea typeface="Inter"/>
                          <a:cs typeface="Inter"/>
                          <a:sym typeface="Inter"/>
                        </a:rPr>
                        <a:t>Are there any specific requirements?</a:t>
                      </a:r>
                      <a:endParaRPr i="1" sz="8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63500" marB="63500" marR="63500" marL="63500">
                    <a:solidFill>
                      <a:srgbClr val="FFEACC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"/>
          <p:cNvSpPr txBox="1"/>
          <p:nvPr/>
        </p:nvSpPr>
        <p:spPr>
          <a:xfrm>
            <a:off x="4734700" y="1230613"/>
            <a:ext cx="30000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FFFFFF"/>
                </a:solidFill>
                <a:highlight>
                  <a:srgbClr val="FE9500"/>
                </a:highlight>
                <a:latin typeface="Inter"/>
                <a:ea typeface="Inter"/>
                <a:cs typeface="Inter"/>
                <a:sym typeface="Inter"/>
              </a:rPr>
              <a:t> Objectives</a:t>
            </a:r>
            <a:r>
              <a:rPr b="1" i="0" lang="en" sz="1200" u="none" cap="none" strike="noStrike">
                <a:solidFill>
                  <a:srgbClr val="FE9500"/>
                </a:solidFill>
                <a:highlight>
                  <a:srgbClr val="FE9500"/>
                </a:highlight>
                <a:latin typeface="Inter"/>
                <a:ea typeface="Inter"/>
                <a:cs typeface="Inter"/>
                <a:sym typeface="Inter"/>
              </a:rPr>
              <a:t>.</a:t>
            </a:r>
            <a:r>
              <a:rPr b="1" i="0" lang="en" sz="1200" u="none" cap="none" strike="noStrike">
                <a:solidFill>
                  <a:srgbClr val="FFFFFF"/>
                </a:solidFill>
                <a:highlight>
                  <a:srgbClr val="FE9500"/>
                </a:highlight>
                <a:latin typeface="Inter"/>
                <a:ea typeface="Inter"/>
                <a:cs typeface="Inter"/>
                <a:sym typeface="Inter"/>
              </a:rPr>
              <a:t> </a:t>
            </a:r>
            <a:endParaRPr b="1" i="0" sz="1200" u="none" cap="none" strike="noStrike">
              <a:solidFill>
                <a:srgbClr val="FFFFFF"/>
              </a:solidFill>
              <a:highlight>
                <a:srgbClr val="FE9500"/>
              </a:highlight>
              <a:latin typeface="Inter"/>
              <a:ea typeface="Inter"/>
              <a:cs typeface="Inter"/>
              <a:sym typeface="Inter"/>
            </a:endParaRPr>
          </a:p>
        </p:txBody>
      </p:sp>
      <p:graphicFrame>
        <p:nvGraphicFramePr>
          <p:cNvPr id="60" name="Google Shape;60;p1"/>
          <p:cNvGraphicFramePr/>
          <p:nvPr/>
        </p:nvGraphicFramePr>
        <p:xfrm>
          <a:off x="284888" y="3275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{AE8BB011-79A4-4FC9-965E-F9C152172409}</a:tableStyleId>
              </a:tblPr>
              <a:tblGrid>
                <a:gridCol w="1726675"/>
                <a:gridCol w="419650"/>
                <a:gridCol w="1726675"/>
                <a:gridCol w="382850"/>
                <a:gridCol w="1726675"/>
                <a:gridCol w="411100"/>
                <a:gridCol w="1726675"/>
                <a:gridCol w="453925"/>
              </a:tblGrid>
              <a:tr h="20002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Name</a:t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A80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Company</a:t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A80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Role</a:t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A80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Involvement</a:t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A80"/>
                    </a:solidFill>
                  </a:tcPr>
                </a:tc>
                <a:tc hMerge="1"/>
              </a:tr>
              <a:tr h="2032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i="1" lang="en" sz="8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Name of Stakeholder</a:t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i="1" lang="en" sz="8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Which company are they from?</a:t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i="1" lang="en" sz="8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What role do they play?</a:t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</a:tr>
              <a:tr h="20320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</a:tr>
              <a:tr h="20320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</a:tr>
              <a:tr h="20320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</a:tr>
              <a:tr h="20320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</a:tr>
              <a:tr h="20320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</a:tr>
            </a:tbl>
          </a:graphicData>
        </a:graphic>
      </p:graphicFrame>
      <p:sp>
        <p:nvSpPr>
          <p:cNvPr id="61" name="Google Shape;61;p1"/>
          <p:cNvSpPr txBox="1"/>
          <p:nvPr/>
        </p:nvSpPr>
        <p:spPr>
          <a:xfrm>
            <a:off x="208700" y="2951150"/>
            <a:ext cx="3000000" cy="3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FFFFFF"/>
                </a:solidFill>
                <a:highlight>
                  <a:srgbClr val="FE9500"/>
                </a:highlight>
                <a:latin typeface="Inter"/>
                <a:ea typeface="Inter"/>
                <a:cs typeface="Inter"/>
                <a:sym typeface="Inter"/>
              </a:rPr>
              <a:t> Stakeholders</a:t>
            </a:r>
            <a:r>
              <a:rPr b="1" i="0" lang="en" sz="1200" u="none" cap="none" strike="noStrike">
                <a:solidFill>
                  <a:srgbClr val="FE9500"/>
                </a:solidFill>
                <a:highlight>
                  <a:srgbClr val="FE9500"/>
                </a:highlight>
                <a:latin typeface="Inter"/>
                <a:ea typeface="Inter"/>
                <a:cs typeface="Inter"/>
                <a:sym typeface="Inter"/>
              </a:rPr>
              <a:t>.</a:t>
            </a:r>
            <a:endParaRPr b="1" i="0" sz="1600" u="none" cap="none" strike="noStrike">
              <a:solidFill>
                <a:srgbClr val="FE9500"/>
              </a:solidFill>
              <a:highlight>
                <a:srgbClr val="FE9500"/>
              </a:highlight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Google Shape;66;p2"/>
          <p:cNvGraphicFramePr/>
          <p:nvPr/>
        </p:nvGraphicFramePr>
        <p:xfrm>
          <a:off x="152400" y="4572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{AE8BB011-79A4-4FC9-965E-F9C152172409}</a:tableStyleId>
              </a:tblPr>
              <a:tblGrid>
                <a:gridCol w="1328150"/>
                <a:gridCol w="382850"/>
                <a:gridCol w="1376750"/>
                <a:gridCol w="382850"/>
                <a:gridCol w="1101350"/>
                <a:gridCol w="382850"/>
                <a:gridCol w="639775"/>
                <a:gridCol w="382850"/>
                <a:gridCol w="556200"/>
                <a:gridCol w="382850"/>
                <a:gridCol w="1557775"/>
                <a:gridCol w="382850"/>
              </a:tblGrid>
              <a:tr h="322025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A80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Inter"/>
                          <a:ea typeface="Inter"/>
                          <a:cs typeface="Inter"/>
                          <a:sym typeface="Inter"/>
                        </a:rPr>
                        <a:t>Owner</a:t>
                      </a:r>
                      <a:endParaRPr b="1"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A80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Inter"/>
                          <a:ea typeface="Inter"/>
                          <a:cs typeface="Inter"/>
                          <a:sym typeface="Inter"/>
                        </a:rPr>
                        <a:t>Participants</a:t>
                      </a:r>
                      <a:endParaRPr b="1"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A80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Inter"/>
                          <a:ea typeface="Inter"/>
                          <a:cs typeface="Inter"/>
                          <a:sym typeface="Inter"/>
                        </a:rPr>
                        <a:t>Due Date</a:t>
                      </a:r>
                      <a:endParaRPr b="1"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A80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Inter"/>
                          <a:ea typeface="Inter"/>
                          <a:cs typeface="Inter"/>
                          <a:sym typeface="Inter"/>
                        </a:rPr>
                        <a:t>Status</a:t>
                      </a:r>
                      <a:endParaRPr b="1"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A80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Inter"/>
                          <a:ea typeface="Inter"/>
                          <a:cs typeface="Inter"/>
                          <a:sym typeface="Inter"/>
                        </a:rPr>
                        <a:t>Actions</a:t>
                      </a:r>
                      <a:endParaRPr b="1"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A80"/>
                    </a:solidFill>
                  </a:tcPr>
                </a:tc>
                <a:tc hMerge="1"/>
              </a:tr>
              <a:tr h="23062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Discovery Call</a:t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i="1" lang="en" sz="7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Who is responsible for the milestone?</a:t>
                      </a:r>
                      <a:endParaRPr sz="7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i="1" lang="en" sz="7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Who else is contributing?</a:t>
                      </a:r>
                      <a:endParaRPr sz="7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i="1" lang="en" sz="7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When is it due?</a:t>
                      </a:r>
                      <a:endParaRPr sz="7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i="1" lang="en" sz="7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Current status</a:t>
                      </a:r>
                      <a:endParaRPr sz="7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i="1" lang="en" sz="7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What actions are outstanding?</a:t>
                      </a:r>
                      <a:endParaRPr sz="7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</a:tr>
              <a:tr h="23062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Demo</a:t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</a:tr>
              <a:tr h="23062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POC</a:t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</a:tr>
              <a:tr h="23062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Proposal</a:t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</a:tr>
              <a:tr h="23062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Contract Negotiation</a:t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</a:tr>
              <a:tr h="23062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Security &amp; Compliance</a:t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</a:tr>
              <a:tr h="23062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Finalise Contracts</a:t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</a:tr>
              <a:tr h="23062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Go Live</a:t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</a:tr>
            </a:tbl>
          </a:graphicData>
        </a:graphic>
      </p:graphicFrame>
      <p:sp>
        <p:nvSpPr>
          <p:cNvPr id="67" name="Google Shape;67;p2"/>
          <p:cNvSpPr txBox="1"/>
          <p:nvPr/>
        </p:nvSpPr>
        <p:spPr>
          <a:xfrm>
            <a:off x="76200" y="157800"/>
            <a:ext cx="3000000" cy="29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FFFFFF"/>
                </a:solidFill>
                <a:highlight>
                  <a:srgbClr val="FE9500"/>
                </a:highlight>
                <a:latin typeface="Inter"/>
                <a:ea typeface="Inter"/>
                <a:cs typeface="Inter"/>
                <a:sym typeface="Inter"/>
              </a:rPr>
              <a:t> Milestones</a:t>
            </a:r>
            <a:r>
              <a:rPr b="1" i="0" lang="en" sz="1200" u="none" cap="none" strike="noStrike">
                <a:solidFill>
                  <a:srgbClr val="FE9500"/>
                </a:solidFill>
                <a:highlight>
                  <a:srgbClr val="FE9500"/>
                </a:highlight>
                <a:latin typeface="Inter"/>
                <a:ea typeface="Inter"/>
                <a:cs typeface="Inter"/>
                <a:sym typeface="Inter"/>
              </a:rPr>
              <a:t>.</a:t>
            </a:r>
            <a:endParaRPr b="1" i="0" sz="1600" u="none" cap="none" strike="noStrike">
              <a:solidFill>
                <a:srgbClr val="FE9500"/>
              </a:solidFill>
              <a:highlight>
                <a:srgbClr val="FE9500"/>
              </a:highlight>
              <a:latin typeface="Inter"/>
              <a:ea typeface="Inter"/>
              <a:cs typeface="Inter"/>
              <a:sym typeface="Inter"/>
            </a:endParaRPr>
          </a:p>
        </p:txBody>
      </p:sp>
      <p:graphicFrame>
        <p:nvGraphicFramePr>
          <p:cNvPr id="68" name="Google Shape;68;p2"/>
          <p:cNvGraphicFramePr/>
          <p:nvPr/>
        </p:nvGraphicFramePr>
        <p:xfrm>
          <a:off x="152400" y="3180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{AE8BB011-79A4-4FC9-965E-F9C152172409}</a:tableStyleId>
              </a:tblPr>
              <a:tblGrid>
                <a:gridCol w="1583600"/>
                <a:gridCol w="382850"/>
                <a:gridCol w="1641050"/>
                <a:gridCol w="382850"/>
                <a:gridCol w="1641050"/>
                <a:gridCol w="382850"/>
                <a:gridCol w="1083100"/>
                <a:gridCol w="382850"/>
                <a:gridCol w="1009225"/>
                <a:gridCol w="382850"/>
              </a:tblGrid>
              <a:tr h="2121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Resource</a:t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A80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/>
                        <a:t>Resource Type</a:t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A80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/>
                        <a:t>Owner</a:t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A80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/>
                        <a:t>Available From</a:t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A80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/>
                        <a:t>Status</a:t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A80"/>
                    </a:solidFill>
                  </a:tcPr>
                </a:tc>
                <a:tc hMerge="1"/>
              </a:tr>
              <a:tr h="19392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i="1" lang="en" sz="7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What is the resource called?</a:t>
                      </a:r>
                      <a:endParaRPr sz="7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i="1" lang="en" sz="7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What type of resource is it?</a:t>
                      </a:r>
                      <a:endParaRPr sz="7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i="1" lang="en" sz="7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Who owns/manages the resource?</a:t>
                      </a:r>
                      <a:endParaRPr sz="7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i="1" lang="en" sz="7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When is it available?</a:t>
                      </a:r>
                      <a:endParaRPr sz="7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25400" marL="2540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</a:tr>
              <a:tr h="193925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</a:tr>
              <a:tr h="193925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</a:tr>
              <a:tr h="193925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</a:tr>
              <a:tr h="193925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</a:txBody>
                  <a:tcPr marT="25400" marB="25400" marR="25400" marL="25400" anchor="b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ACC"/>
                    </a:solidFill>
                  </a:tcPr>
                </a:tc>
                <a:tc hMerge="1"/>
              </a:tr>
            </a:tbl>
          </a:graphicData>
        </a:graphic>
      </p:graphicFrame>
      <p:sp>
        <p:nvSpPr>
          <p:cNvPr id="69" name="Google Shape;69;p2"/>
          <p:cNvSpPr txBox="1"/>
          <p:nvPr/>
        </p:nvSpPr>
        <p:spPr>
          <a:xfrm>
            <a:off x="76200" y="2795325"/>
            <a:ext cx="3000000" cy="46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FFFFFF"/>
                </a:solidFill>
                <a:highlight>
                  <a:srgbClr val="FE9500"/>
                </a:highlight>
                <a:latin typeface="Inter"/>
                <a:ea typeface="Inter"/>
                <a:cs typeface="Inter"/>
                <a:sym typeface="Inter"/>
              </a:rPr>
              <a:t> Resources</a:t>
            </a:r>
            <a:r>
              <a:rPr b="1" i="0" lang="en" sz="1200" u="none" cap="none" strike="noStrike">
                <a:solidFill>
                  <a:srgbClr val="FE9500"/>
                </a:solidFill>
                <a:highlight>
                  <a:srgbClr val="FE9500"/>
                </a:highlight>
                <a:latin typeface="Inter"/>
                <a:ea typeface="Inter"/>
                <a:cs typeface="Inter"/>
                <a:sym typeface="Inter"/>
              </a:rPr>
              <a:t>.</a:t>
            </a:r>
            <a:endParaRPr b="1" i="0" sz="1600" u="none" cap="none" strike="noStrike">
              <a:solidFill>
                <a:srgbClr val="FE9500"/>
              </a:solidFill>
              <a:highlight>
                <a:srgbClr val="FE9500"/>
              </a:highlight>
              <a:latin typeface="Inter"/>
              <a:ea typeface="Inter"/>
              <a:cs typeface="Inter"/>
              <a:sym typeface="Inter"/>
            </a:endParaRPr>
          </a:p>
        </p:txBody>
      </p:sp>
      <p:graphicFrame>
        <p:nvGraphicFramePr>
          <p:cNvPr id="70" name="Google Shape;70;p2"/>
          <p:cNvGraphicFramePr/>
          <p:nvPr/>
        </p:nvGraphicFramePr>
        <p:xfrm>
          <a:off x="-794025" y="4561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{AE8BB011-79A4-4FC9-965E-F9C152172409}</a:tableStyleId>
              </a:tblPr>
              <a:tblGrid>
                <a:gridCol w="10496550"/>
              </a:tblGrid>
              <a:tr h="200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solidFill>
                            <a:srgbClr val="25314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Ready for dedicated MAP software?</a:t>
                      </a:r>
                      <a:endParaRPr b="1" sz="1000" u="none" cap="none" strike="noStrike">
                        <a:solidFill>
                          <a:srgbClr val="253141"/>
                        </a:solidFill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0" marL="0" anchor="b">
                    <a:lnL cap="flat" cmpd="sng" w="9525">
                      <a:solidFill>
                        <a:srgbClr val="25314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5314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155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b="1" lang="en" sz="1300" u="sng" cap="none" strike="noStrike">
                          <a:solidFill>
                            <a:srgbClr val="1155CC"/>
                          </a:solidFill>
                          <a:latin typeface="Inter"/>
                          <a:ea typeface="Inter"/>
                          <a:cs typeface="Inter"/>
                          <a:sym typeface="Inter"/>
                          <a:hlinkClick r:id="rId3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Use a mutual action plan as part of your digital sales room with GetAccept</a:t>
                      </a:r>
                      <a:endParaRPr b="1" sz="1300" u="sng" cap="none" strike="noStrike">
                        <a:solidFill>
                          <a:srgbClr val="1155CC"/>
                        </a:solidFill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T="25400" marB="25400" marR="0" marL="0" anchor="b">
                    <a:lnL cap="flat" cmpd="sng" w="9525">
                      <a:solidFill>
                        <a:srgbClr val="1155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155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155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